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978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737" y="2288530"/>
            <a:ext cx="3438525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45406" y="2698105"/>
            <a:ext cx="9501187" cy="10894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290"/>
              </a:lnSpc>
            </a:pPr>
            <a:r>
              <a:rPr sz="3900" b="1" i="0" u="none">
                <a:solidFill>
                  <a:srgbClr val="0F172A"/>
                </a:solidFill>
                <a:latin typeface="Plus Jakarta Sans"/>
              </a:rPr>
              <a:t>Revue Énergétique &amp; Diagnostic d'Usages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1625" y="3930401"/>
            <a:ext cx="9048750" cy="2435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066"/>
              </a:lnSpc>
            </a:pPr>
            <a:r>
              <a:rPr sz="1425" b="0" i="0" u="none" dirty="0" err="1">
                <a:solidFill>
                  <a:srgbClr val="475569"/>
                </a:solidFill>
                <a:latin typeface="Inter"/>
              </a:rPr>
              <a:t>Méthodologie</a:t>
            </a:r>
            <a:r>
              <a:rPr sz="142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Inter"/>
              </a:rPr>
              <a:t>d'analyse</a:t>
            </a:r>
            <a:r>
              <a:rPr sz="142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Inter"/>
              </a:rPr>
              <a:t>multicritère</a:t>
            </a:r>
            <a:r>
              <a:rPr sz="1425" b="0" i="0" u="none" dirty="0">
                <a:solidFill>
                  <a:srgbClr val="475569"/>
                </a:solidFill>
                <a:latin typeface="Inter"/>
              </a:rPr>
              <a:t>, </a:t>
            </a:r>
            <a:r>
              <a:rPr sz="1425" b="0" i="0" u="none" dirty="0" err="1">
                <a:solidFill>
                  <a:srgbClr val="475569"/>
                </a:solidFill>
                <a:latin typeface="Inter"/>
              </a:rPr>
              <a:t>cotation</a:t>
            </a:r>
            <a:r>
              <a:rPr sz="1425" b="0" i="0" u="none" dirty="0">
                <a:solidFill>
                  <a:srgbClr val="475569"/>
                </a:solidFill>
                <a:latin typeface="Inter"/>
              </a:rPr>
              <a:t> des Usages </a:t>
            </a:r>
            <a:r>
              <a:rPr sz="1425" b="0" i="0" u="none" dirty="0" err="1">
                <a:solidFill>
                  <a:srgbClr val="475569"/>
                </a:solidFill>
                <a:latin typeface="Inter"/>
              </a:rPr>
              <a:t>Énergétiques</a:t>
            </a:r>
            <a:r>
              <a:rPr sz="1425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425" b="0" i="0" u="none" dirty="0" err="1">
                <a:solidFill>
                  <a:srgbClr val="475569"/>
                </a:solidFill>
                <a:latin typeface="Inter"/>
              </a:rPr>
              <a:t>Significatifs</a:t>
            </a:r>
            <a:r>
              <a:rPr sz="1425" b="0" i="0" u="none" dirty="0">
                <a:solidFill>
                  <a:srgbClr val="475569"/>
                </a:solidFill>
                <a:latin typeface="Inter"/>
              </a:rPr>
              <a:t> (UES</a:t>
            </a:r>
            <a:r>
              <a:rPr sz="1425" b="0" i="0" u="none" dirty="0" smtClean="0">
                <a:solidFill>
                  <a:srgbClr val="475569"/>
                </a:solidFill>
                <a:latin typeface="Inter"/>
              </a:rPr>
              <a:t>)</a:t>
            </a:r>
            <a:endParaRPr sz="1425" b="0" i="0" u="none" dirty="0">
              <a:solidFill>
                <a:srgbClr val="475569"/>
              </a:solidFill>
              <a:latin typeface="In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258" y="2543026"/>
            <a:ext cx="2059334" cy="266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420540" y="2952601"/>
            <a:ext cx="7350918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450" b="1" i="0" u="none">
                <a:solidFill>
                  <a:srgbClr val="0F172A"/>
                </a:solidFill>
                <a:latin typeface="Plus Jakarta Sans"/>
              </a:rPr>
              <a:t>Méthodologie d'Analyse des 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0" y="3790801"/>
            <a:ext cx="762000" cy="38100"/>
          </a:xfrm>
          <a:prstGeom prst="rect">
            <a:avLst/>
          </a:prstGeom>
          <a:solidFill>
            <a:srgbClr val="05966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500312" y="4000351"/>
            <a:ext cx="7191375" cy="2001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576"/>
              </a:lnSpc>
            </a:pPr>
            <a:r>
              <a:rPr sz="1087" b="0" i="0" u="none">
                <a:solidFill>
                  <a:srgbClr val="334155"/>
                </a:solidFill>
                <a:latin typeface="Inter"/>
              </a:rPr>
              <a:t>Une démarche structurée en 3 étapes : grille de critères, quantification des usages et décision de classement.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880443"/>
            <a:ext cx="3594050" cy="3782764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8900" y="1880443"/>
            <a:ext cx="3594050" cy="3782764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1550" y="1880443"/>
            <a:ext cx="3594050" cy="37827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6250" y="381000"/>
            <a:ext cx="117157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Méthode de Cotation des UES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76250" y="857250"/>
            <a:ext cx="112395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375" y="2118568"/>
            <a:ext cx="628650" cy="2000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4375" y="2918668"/>
            <a:ext cx="188023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1. Définir les Critères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375" y="3223468"/>
            <a:ext cx="3117800" cy="4003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>
                <a:solidFill>
                  <a:srgbClr val="334155"/>
                </a:solidFill>
                <a:latin typeface="Inter"/>
              </a:rPr>
              <a:t>Création de la grille de cotation multicritère et attribution des pondérations :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7025" y="2118568"/>
            <a:ext cx="647700" cy="2000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7025" y="2918668"/>
            <a:ext cx="2110263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2. Quantifier par Usage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7025" y="3223468"/>
            <a:ext cx="3117800" cy="4003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>
                <a:solidFill>
                  <a:srgbClr val="334155"/>
                </a:solidFill>
                <a:latin typeface="Inter"/>
              </a:rPr>
              <a:t>Évaluation chiffrée de chaque poste énergétique du site industriel :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59675" y="2118568"/>
            <a:ext cx="657225" cy="2000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59675" y="2918668"/>
            <a:ext cx="1800225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Plus Jakarta Sans"/>
              </a:rPr>
              <a:t>3. Scorer &amp; Décider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9675" y="3223468"/>
            <a:ext cx="3117800" cy="4003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>
                <a:solidFill>
                  <a:srgbClr val="334155"/>
                </a:solidFill>
                <a:latin typeface="Inter"/>
              </a:rPr>
              <a:t>Calcul de la note globale et application du filtre de pilotage opérationnel :</a:t>
            </a:r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375" y="2461468"/>
            <a:ext cx="3048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09625" y="3738235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5825" y="3738116"/>
            <a:ext cx="2946350" cy="40034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1" i="0" u="none">
                <a:solidFill>
                  <a:srgbClr val="475569"/>
                </a:solidFill>
                <a:latin typeface="Inter"/>
              </a:rPr>
              <a:t>Consommation (coef 5) :</a:t>
            </a:r>
            <a:r>
              <a:rPr sz="1087" b="0" i="0" u="none">
                <a:solidFill>
                  <a:srgbClr val="475569"/>
                </a:solidFill>
                <a:latin typeface="Inter"/>
              </a:rPr>
              <a:t> part du volume global.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9625" y="419573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825" y="4195613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1" i="0" u="none">
                <a:solidFill>
                  <a:srgbClr val="475569"/>
                </a:solidFill>
                <a:latin typeface="Inter"/>
              </a:rPr>
              <a:t>Gain kWh (coef 2) :</a:t>
            </a:r>
            <a:r>
              <a:rPr sz="1087" b="0" i="0" u="none">
                <a:solidFill>
                  <a:srgbClr val="475569"/>
                </a:solidFill>
                <a:latin typeface="Inter"/>
              </a:rPr>
              <a:t> gisement d'économies.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625" y="4453056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5825" y="4452937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1" i="0" u="none">
                <a:solidFill>
                  <a:srgbClr val="475569"/>
                </a:solidFill>
                <a:latin typeface="Inter"/>
              </a:rPr>
              <a:t>Gain CO₂ (coef 1) :</a:t>
            </a:r>
            <a:r>
              <a:rPr sz="1087" b="0" i="0" u="none">
                <a:solidFill>
                  <a:srgbClr val="475569"/>
                </a:solidFill>
                <a:latin typeface="Inter"/>
              </a:rPr>
              <a:t> potentiel décarbonation.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625" y="4710380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5825" y="4710261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1" i="0" u="none">
                <a:solidFill>
                  <a:srgbClr val="475569"/>
                </a:solidFill>
                <a:latin typeface="Inter"/>
              </a:rPr>
              <a:t>Rentabilité (coef 3) :</a:t>
            </a:r>
            <a:r>
              <a:rPr sz="1087" b="0" i="0" u="none">
                <a:solidFill>
                  <a:srgbClr val="475569"/>
                </a:solidFill>
                <a:latin typeface="Inter"/>
              </a:rPr>
              <a:t> Temps de Retour Brut.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625" y="4967704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5825" y="4967585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1" i="0" u="none" dirty="0" err="1">
                <a:solidFill>
                  <a:srgbClr val="475569"/>
                </a:solidFill>
                <a:latin typeface="Inter"/>
              </a:rPr>
              <a:t>Mesurage</a:t>
            </a:r>
            <a:r>
              <a:rPr sz="1087" b="1" i="0" u="none" dirty="0">
                <a:solidFill>
                  <a:srgbClr val="475569"/>
                </a:solidFill>
                <a:latin typeface="Inter"/>
              </a:rPr>
              <a:t> (</a:t>
            </a:r>
            <a:r>
              <a:rPr sz="1087" b="1" i="0" u="none" dirty="0" err="1">
                <a:solidFill>
                  <a:srgbClr val="475569"/>
                </a:solidFill>
                <a:latin typeface="Inter"/>
              </a:rPr>
              <a:t>coef</a:t>
            </a:r>
            <a:r>
              <a:rPr sz="1087" b="1" i="0" u="none" dirty="0">
                <a:solidFill>
                  <a:srgbClr val="475569"/>
                </a:solidFill>
                <a:latin typeface="Inter"/>
              </a:rPr>
              <a:t> 1) :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précision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du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comptage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pic>
        <p:nvPicPr>
          <p:cNvPr id="28" name="Picture 27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7025" y="2461468"/>
            <a:ext cx="304800" cy="3048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632275" y="3738235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708475" y="3738116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>
                <a:solidFill>
                  <a:srgbClr val="475569"/>
                </a:solidFill>
                <a:latin typeface="Inter"/>
              </a:rPr>
              <a:t>Consommation annuelle répertoriée (kWh).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32275" y="3995558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08475" y="3995439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>
                <a:solidFill>
                  <a:srgbClr val="475569"/>
                </a:solidFill>
                <a:latin typeface="Inter"/>
              </a:rPr>
              <a:t>Part relative sur la consommation totale (%).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32275" y="4252882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08475" y="4252763"/>
            <a:ext cx="2946350" cy="40034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 dirty="0">
                <a:solidFill>
                  <a:srgbClr val="475569"/>
                </a:solidFill>
                <a:latin typeface="Inter"/>
              </a:rPr>
              <a:t>Gains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énergétiques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et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environnementaux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estimés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32275" y="4710380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08475" y="4710261"/>
            <a:ext cx="2946350" cy="40034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 dirty="0">
                <a:solidFill>
                  <a:srgbClr val="475569"/>
                </a:solidFill>
                <a:latin typeface="Inter"/>
              </a:rPr>
              <a:t>Temps de retour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sur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investissement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(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années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).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30637" y="5010595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 dirty="0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708475" y="4987051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Fréquence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et mode de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relevé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 de </a:t>
            </a:r>
            <a:r>
              <a:rPr sz="1087" b="0" i="0" u="none" dirty="0" err="1">
                <a:solidFill>
                  <a:srgbClr val="475569"/>
                </a:solidFill>
                <a:latin typeface="Inter"/>
              </a:rPr>
              <a:t>comptage</a:t>
            </a:r>
            <a:r>
              <a:rPr sz="1087" b="0" i="0" u="none" dirty="0">
                <a:solidFill>
                  <a:srgbClr val="475569"/>
                </a:solidFill>
                <a:latin typeface="Inter"/>
              </a:rPr>
              <a:t>.</a:t>
            </a:r>
          </a:p>
        </p:txBody>
      </p:sp>
      <p:pic>
        <p:nvPicPr>
          <p:cNvPr id="39" name="Picture 38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59675" y="2461468"/>
            <a:ext cx="266700" cy="3048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8454925" y="3738235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31125" y="3738116"/>
            <a:ext cx="2946350" cy="200173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1" i="0" u="none">
                <a:solidFill>
                  <a:srgbClr val="475569"/>
                </a:solidFill>
                <a:latin typeface="Inter"/>
              </a:rPr>
              <a:t>Formule :</a:t>
            </a:r>
            <a:r>
              <a:rPr sz="1087" b="0" i="0" u="none">
                <a:solidFill>
                  <a:srgbClr val="475569"/>
                </a:solidFill>
                <a:latin typeface="Inter"/>
              </a:rPr>
              <a:t> Note = Somme (Impact × Coef).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54925" y="3995558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31125" y="3995439"/>
            <a:ext cx="2946350" cy="400347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>
                <a:solidFill>
                  <a:srgbClr val="475569"/>
                </a:solidFill>
                <a:latin typeface="Inter"/>
              </a:rPr>
              <a:t>Évaluation de la </a:t>
            </a:r>
            <a:r>
              <a:rPr sz="1087" b="1" i="0" u="none">
                <a:solidFill>
                  <a:srgbClr val="475569"/>
                </a:solidFill>
                <a:latin typeface="Inter"/>
              </a:rPr>
              <a:t>possibilité de pilotage</a:t>
            </a:r>
            <a:r>
              <a:rPr sz="1087" b="0" i="0" u="none">
                <a:solidFill>
                  <a:srgbClr val="475569"/>
                </a:solidFill>
                <a:latin typeface="Inter"/>
              </a:rPr>
              <a:t> (O/N).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454925" y="4453056"/>
            <a:ext cx="76200" cy="200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87" b="0" i="0" u="none">
                <a:solidFill>
                  <a:srgbClr val="475569"/>
                </a:solidFill>
                <a:latin typeface="Inter"/>
              </a:rPr>
              <a:t>•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31125" y="4452937"/>
            <a:ext cx="2946350" cy="600521"/>
          </a:xfrm>
          <a:prstGeom prst="rect">
            <a:avLst/>
          </a:prstGeom>
          <a:noFill/>
        </p:spPr>
        <p:txBody>
          <a:bodyPr wrap="square" lIns="7620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0" i="0" u="none">
                <a:solidFill>
                  <a:srgbClr val="475569"/>
                </a:solidFill>
                <a:latin typeface="Inter"/>
              </a:rPr>
              <a:t>Classement formel : </a:t>
            </a:r>
            <a:r>
              <a:rPr sz="1087" b="1" i="0" u="none">
                <a:solidFill>
                  <a:srgbClr val="475569"/>
                </a:solidFill>
                <a:latin typeface="Inter"/>
              </a:rPr>
              <a:t>UES OUI</a:t>
            </a:r>
            <a:r>
              <a:rPr sz="1087" b="0" i="0" u="none">
                <a:solidFill>
                  <a:srgbClr val="475569"/>
                </a:solidFill>
                <a:latin typeface="Inter"/>
              </a:rPr>
              <a:t> si le score dépasse le seuil fixé ET que le pilotage est possible.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066800"/>
            <a:ext cx="11239500" cy="541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6250" y="381000"/>
            <a:ext cx="117157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1. Cartographie des Consommations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476250" y="857250"/>
            <a:ext cx="112395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76250" y="4857601"/>
            <a:ext cx="11239500" cy="590847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19125" y="4952851"/>
            <a:ext cx="10953750" cy="40034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6"/>
              </a:lnSpc>
            </a:pPr>
            <a:r>
              <a:rPr sz="1087" b="1" i="0" u="none">
                <a:solidFill>
                  <a:srgbClr val="334155"/>
                </a:solidFill>
                <a:latin typeface="Inter"/>
              </a:rPr>
              <a:t>Bilan Global (21,3 GWh/an) :</a:t>
            </a:r>
            <a:r>
              <a:rPr sz="1087" b="0" i="0" u="none">
                <a:solidFill>
                  <a:srgbClr val="334155"/>
                </a:solidFill>
                <a:latin typeface="Inter"/>
              </a:rPr>
              <a:t> Les procédés thermiques et le froid industriel représentent 72% de la facture énergétique totale. Ils constituent le périmètre prioritaire de l'analyse.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250" y="4857601"/>
            <a:ext cx="38100" cy="590847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066800"/>
            <a:ext cx="11239500" cy="541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6250" y="381000"/>
            <a:ext cx="11715750" cy="400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Plus Jakarta Sans"/>
              </a:rPr>
              <a:t>2. Grille de Cotation Multicritère</a:t>
            </a:r>
          </a:p>
        </p:txBody>
      </p:sp>
      <p:sp>
        <p:nvSpPr>
          <p:cNvPr id="5" name="Rectangle 4"/>
          <p:cNvSpPr/>
          <p:nvPr/>
        </p:nvSpPr>
        <p:spPr>
          <a:xfrm>
            <a:off x="476250" y="857250"/>
            <a:ext cx="112395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6250" y="2384970"/>
          <a:ext cx="11229973" cy="2154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220"/>
                <a:gridCol w="1981795"/>
                <a:gridCol w="1981795"/>
                <a:gridCol w="2068413"/>
                <a:gridCol w="1732359"/>
                <a:gridCol w="2274391"/>
              </a:tblGrid>
              <a:tr h="359097"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Critères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Consommation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Gain Énergétique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Gain Environnemental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Rentabilité (TRB)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Mesurage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</a:tr>
              <a:tr h="359097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Coefficients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Coef 5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Coef 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Coef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Coef 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Coef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5F9"/>
                    </a:solidFill>
                  </a:tcPr>
                </a:tc>
              </a:tr>
              <a:tr h="359097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Impact 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Faible (&lt; 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Faible (&lt; 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Faible (&lt; 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TRB &gt; 5 ans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Acquisition en temps réel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9097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Impact 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Moyen-faible (5 à 10%)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Moyen-faible (5 à 10%)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Moyen-faible (5 à 10%)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3 ans &lt; TRB ≤ 5 ans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Relevé manuel fréquent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359097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Impact 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Moyen-fort (10 à 15%)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Moyen-fort (10 à 15%)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Moyen-fort (10 à 15%)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 an &lt; TRB ≤ 3 ans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Relevé occasionnel / calcul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59099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Impact 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Fort (&gt; 15%)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Fort (&gt; 15%)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Fort (&gt; 15%)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TRB ≤ 1 an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Pas de compteur / Inconnu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6250" y="381000"/>
            <a:ext cx="117157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2400" b="1" dirty="0">
                <a:solidFill>
                  <a:srgbClr val="0F172A"/>
                </a:solidFill>
                <a:latin typeface="Plus Jakarta Sans"/>
              </a:rPr>
              <a:t>3</a:t>
            </a:r>
            <a:r>
              <a:rPr sz="2400" b="1" i="0" u="none" dirty="0" smtClean="0">
                <a:solidFill>
                  <a:srgbClr val="0F172A"/>
                </a:solidFill>
                <a:latin typeface="Plus Jakarta Sans"/>
              </a:rPr>
              <a:t>. </a:t>
            </a:r>
            <a:r>
              <a:rPr lang="fr-FR" sz="2400" b="1" i="0" u="none" dirty="0" smtClean="0">
                <a:solidFill>
                  <a:srgbClr val="0F172A"/>
                </a:solidFill>
                <a:latin typeface="Plus Jakarta Sans"/>
              </a:rPr>
              <a:t>Exemple d’application de détermination des UES</a:t>
            </a:r>
            <a:endParaRPr sz="2400" b="1" i="0" u="none" dirty="0">
              <a:solidFill>
                <a:srgbClr val="0F172A"/>
              </a:solidFill>
              <a:latin typeface="Plus Jakarta San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76250" y="857250"/>
            <a:ext cx="112395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6" t="38295" r="16594" b="25005"/>
          <a:stretch/>
        </p:blipFill>
        <p:spPr bwMode="auto">
          <a:xfrm>
            <a:off x="241808" y="1076326"/>
            <a:ext cx="11708383" cy="4352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695325" y="5569982"/>
            <a:ext cx="10801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On étudie les gains potentiels  selon les consommations  par usages.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0259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" y="1066800"/>
            <a:ext cx="11239500" cy="541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6250" y="381000"/>
            <a:ext cx="117157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fr-FR" sz="2400" b="1" i="0" u="none" dirty="0" smtClean="0">
                <a:solidFill>
                  <a:srgbClr val="0F172A"/>
                </a:solidFill>
                <a:latin typeface="Plus Jakarta Sans"/>
              </a:rPr>
              <a:t>4</a:t>
            </a:r>
            <a:r>
              <a:rPr sz="2400" b="1" i="0" u="none" dirty="0" smtClean="0">
                <a:solidFill>
                  <a:srgbClr val="0F172A"/>
                </a:solidFill>
                <a:latin typeface="Plus Jakarta Sans"/>
              </a:rPr>
              <a:t>.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Matrice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de Scoring &amp; </a:t>
            </a:r>
            <a:r>
              <a:rPr sz="2400" b="1" i="0" u="none" dirty="0" err="1">
                <a:solidFill>
                  <a:srgbClr val="0F172A"/>
                </a:solidFill>
                <a:latin typeface="Plus Jakarta Sans"/>
              </a:rPr>
              <a:t>Décision</a:t>
            </a:r>
            <a:r>
              <a:rPr sz="2400" b="1" i="0" u="none" dirty="0">
                <a:solidFill>
                  <a:srgbClr val="0F172A"/>
                </a:solidFill>
                <a:latin typeface="Plus Jakarta Sans"/>
              </a:rPr>
              <a:t> UES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76250" y="857250"/>
            <a:ext cx="112395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76250" y="1747688"/>
          <a:ext cx="11229971" cy="3228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4202"/>
                <a:gridCol w="1269206"/>
                <a:gridCol w="1119336"/>
                <a:gridCol w="1047303"/>
                <a:gridCol w="1042838"/>
                <a:gridCol w="1316384"/>
                <a:gridCol w="1528167"/>
                <a:gridCol w="1131093"/>
                <a:gridCol w="1061442"/>
              </a:tblGrid>
              <a:tr h="461282"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Usages Énergétiques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Note Conso (x5)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Note Gain (x2)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Note CO₂ (x1)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Note ROI (x3)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Note Mesure (x1)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Possibilité Pilotage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Note Globale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37" b="1" i="0" u="none">
                          <a:solidFill>
                            <a:srgbClr val="FFFFFF"/>
                          </a:solidFill>
                          <a:latin typeface="Inter"/>
                        </a:rPr>
                        <a:t>Décision UES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293B"/>
                    </a:solidFill>
                  </a:tcPr>
                </a:tc>
              </a:tr>
              <a:tr h="461282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Procédés Thermiques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Oui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102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UES OUI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1282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Froid Industriel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Non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63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UES NON*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461282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Éclairage LED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10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Non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56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NON UES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1282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Autres Forces Motrices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Oui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48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UES OUI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461282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Air Comprimé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7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Non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28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NON UES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61283"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Eau Chaude Process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3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1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Oui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1" i="0" u="none">
                          <a:solidFill>
                            <a:srgbClr val="334155"/>
                          </a:solidFill>
                          <a:latin typeface="Inter"/>
                        </a:rPr>
                        <a:t>22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87" b="0" i="0" u="none">
                          <a:solidFill>
                            <a:srgbClr val="334155"/>
                          </a:solidFill>
                          <a:latin typeface="Inter"/>
                        </a:rPr>
                        <a:t>NON UES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1516" y="2314575"/>
            <a:ext cx="877500" cy="343643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516" y="3228973"/>
            <a:ext cx="867746" cy="305841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1516" y="3676651"/>
            <a:ext cx="862299" cy="33769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62706" y="4171950"/>
            <a:ext cx="779337" cy="274681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2706" y="4634458"/>
            <a:ext cx="818151" cy="288361"/>
          </a:xfrm>
          <a:prstGeom prst="rect">
            <a:avLst/>
          </a:prstGeom>
        </p:spPr>
      </p:pic>
      <p:pic>
        <p:nvPicPr>
          <p:cNvPr id="13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516" y="2781299"/>
            <a:ext cx="867746" cy="30584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534</Words>
  <Application>Microsoft Office PowerPoint</Application>
  <PresentationFormat>Personnalisé</PresentationFormat>
  <Paragraphs>142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</dc:creator>
  <dc:description>generated using python-pptx</dc:description>
  <cp:lastModifiedBy>Skill</cp:lastModifiedBy>
  <cp:revision>3</cp:revision>
  <dcterms:created xsi:type="dcterms:W3CDTF">2013-01-27T09:14:16Z</dcterms:created>
  <dcterms:modified xsi:type="dcterms:W3CDTF">2026-09-03T11:38:37Z</dcterms:modified>
</cp:coreProperties>
</file>